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75" r:id="rId4"/>
    <p:sldId id="267" r:id="rId5"/>
    <p:sldId id="276" r:id="rId6"/>
    <p:sldId id="268" r:id="rId7"/>
    <p:sldId id="269" r:id="rId8"/>
    <p:sldId id="270" r:id="rId9"/>
    <p:sldId id="271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lXiZrgAQ_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13" y="2073895"/>
            <a:ext cx="11434714" cy="344078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Weds. March 10</a:t>
            </a:r>
            <a:r>
              <a:rPr lang="en-US" sz="2800" b="1" baseline="30000" dirty="0"/>
              <a:t>th</a:t>
            </a:r>
            <a:r>
              <a:rPr lang="en-US" sz="2800" b="1" dirty="0"/>
              <a:t> BISD Early Release Day</a:t>
            </a:r>
          </a:p>
          <a:p>
            <a:pPr algn="ctr"/>
            <a:r>
              <a:rPr lang="en-US" sz="2800" b="1" dirty="0"/>
              <a:t>Spring Break March 15-19</a:t>
            </a:r>
          </a:p>
          <a:p>
            <a:pPr algn="ctr"/>
            <a:r>
              <a:rPr lang="en-US" sz="2800" b="1" dirty="0"/>
              <a:t>Weds. March 24</a:t>
            </a:r>
            <a:r>
              <a:rPr lang="en-US" sz="2800" b="1" baseline="30000" dirty="0"/>
              <a:t>th</a:t>
            </a:r>
            <a:r>
              <a:rPr lang="en-US" sz="2800" b="1" dirty="0"/>
              <a:t> from 9-1 PSAT for 9</a:t>
            </a:r>
            <a:r>
              <a:rPr lang="en-US" sz="2800" b="1" baseline="30000" dirty="0"/>
              <a:t>th</a:t>
            </a:r>
            <a:r>
              <a:rPr lang="en-US" sz="2800" b="1" dirty="0"/>
              <a:t> and 10</a:t>
            </a:r>
            <a:r>
              <a:rPr lang="en-US" sz="2800" b="1" baseline="30000" dirty="0"/>
              <a:t>th</a:t>
            </a:r>
            <a:r>
              <a:rPr lang="en-US" sz="2800" b="1" dirty="0"/>
              <a:t> Graders</a:t>
            </a:r>
          </a:p>
          <a:p>
            <a:pPr marL="0" indent="0" algn="ctr">
              <a:buNone/>
            </a:pPr>
            <a:r>
              <a:rPr lang="en-US" sz="2800" b="1" dirty="0"/>
              <a:t>PSAT Study Guides are available in the library</a:t>
            </a:r>
          </a:p>
          <a:p>
            <a:pPr algn="ctr"/>
            <a:r>
              <a:rPr lang="en-US" sz="2800" b="1" dirty="0"/>
              <a:t>Weds. March 31 BISD Early Release Day</a:t>
            </a:r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13641"/>
            <a:ext cx="11642103" cy="4139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4. Renter’s Insurance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  <p:pic>
        <p:nvPicPr>
          <p:cNvPr id="4" name="Online Media 3" title="What Does Renters Insurance Cover? | Allstate Insurance">
            <a:hlinkClick r:id="" action="ppaction://media"/>
            <a:extLst>
              <a:ext uri="{FF2B5EF4-FFF2-40B4-BE49-F238E27FC236}">
                <a16:creationId xmlns:a16="http://schemas.microsoft.com/office/drawing/2014/main" id="{6B6FE815-E3E7-4AD3-B691-639D8E8374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6639" y="2571750"/>
            <a:ext cx="7004116" cy="32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13641"/>
            <a:ext cx="11642103" cy="4139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4. Renter’s Insurance</a:t>
            </a:r>
          </a:p>
          <a:p>
            <a:pPr marL="0" indent="0" algn="ctr">
              <a:buNone/>
            </a:pPr>
            <a:r>
              <a:rPr lang="en-US" sz="2800" b="1" dirty="0"/>
              <a:t>Renter’s insurance is very affordable, usually around $15-20 a month. It covers if your property gets stolen </a:t>
            </a:r>
            <a:r>
              <a:rPr lang="en-US" sz="2800" b="1" dirty="0" err="1"/>
              <a:t>ie</a:t>
            </a:r>
            <a:r>
              <a:rPr lang="en-US" sz="2800" b="1" dirty="0"/>
              <a:t> my bike. 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</p:spTree>
    <p:extLst>
      <p:ext uri="{BB962C8B-B14F-4D97-AF65-F5344CB8AC3E}">
        <p14:creationId xmlns:p14="http://schemas.microsoft.com/office/powerpoint/2010/main" val="333483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 Insurance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6E00C-54BF-4E6A-A5F4-B4881A8A0F67}"/>
              </a:ext>
            </a:extLst>
          </p:cNvPr>
          <p:cNvSpPr txBox="1"/>
          <p:nvPr/>
        </p:nvSpPr>
        <p:spPr>
          <a:xfrm>
            <a:off x="301658" y="1904215"/>
            <a:ext cx="11588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Insurance Common Terms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Deductible- the amount that you pay before your insurance kicks in. For car usually around $500-1000. Health insurance deductibles can range from </a:t>
            </a:r>
          </a:p>
          <a:p>
            <a:pPr algn="ctr"/>
            <a:r>
              <a:rPr lang="en-US" sz="2800" dirty="0"/>
              <a:t>$500-2000 usually.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Claim- a formal request to your insurance company to help with repairs or other expenses. 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0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04215"/>
            <a:ext cx="11642103" cy="4149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There are 4 types of insurance for a college student/ young adult: </a:t>
            </a:r>
          </a:p>
          <a:p>
            <a:pPr marL="514350" indent="-514350" algn="ctr">
              <a:buAutoNum type="arabicPeriod"/>
            </a:pPr>
            <a:r>
              <a:rPr lang="en-US" sz="2800" b="1" dirty="0"/>
              <a:t>Health Insurance</a:t>
            </a:r>
          </a:p>
          <a:p>
            <a:pPr marL="514350" indent="-514350" algn="ctr">
              <a:buAutoNum type="arabicPeriod"/>
            </a:pPr>
            <a:r>
              <a:rPr lang="en-US" sz="2800" b="1" dirty="0"/>
              <a:t>Identity Theft Insurance</a:t>
            </a:r>
          </a:p>
          <a:p>
            <a:pPr marL="514350" indent="-514350" algn="ctr">
              <a:buAutoNum type="arabicPeriod"/>
            </a:pPr>
            <a:r>
              <a:rPr lang="en-US" sz="2800" b="1" dirty="0"/>
              <a:t>Auto Insurance</a:t>
            </a:r>
          </a:p>
          <a:p>
            <a:pPr marL="514350" indent="-514350" algn="ctr">
              <a:buAutoNum type="arabicPeriod"/>
            </a:pPr>
            <a:r>
              <a:rPr lang="en-US" sz="2800" b="1" dirty="0"/>
              <a:t>Renter’s Insurance</a:t>
            </a:r>
          </a:p>
          <a:p>
            <a:pPr marL="514350" indent="-514350" algn="ctr">
              <a:buAutoNum type="arabicPeriod"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101- Insurance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8D17B-2D8A-44A2-902B-38F1B3A5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80" y="5062194"/>
            <a:ext cx="7230359" cy="15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376313"/>
            <a:ext cx="11642103" cy="4677168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en-US" sz="2800" b="1" dirty="0"/>
              <a:t>Health Insurance- </a:t>
            </a:r>
          </a:p>
          <a:p>
            <a:pPr marL="0" indent="0" algn="ctr">
              <a:buNone/>
            </a:pPr>
            <a:r>
              <a:rPr lang="en-US" b="1" dirty="0"/>
              <a:t>The price for health insurance depends on your personal health needs.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400" b="1" dirty="0"/>
              <a:t>Parents- You are able to stay on your parents’ health insurance plan until the age of 26.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1" dirty="0"/>
              <a:t>University- If you are attending college, they will have an insurance option.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1" dirty="0"/>
              <a:t>Job- Some jobs offer health insurance for their employees. This usually does not apply to part-time employees.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400" b="1" dirty="0"/>
              <a:t>Self- You can also insurance yourself through the Affordable Care Act. Due to low income, this could be an affordable option. 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</p:spTree>
    <p:extLst>
      <p:ext uri="{BB962C8B-B14F-4D97-AF65-F5344CB8AC3E}">
        <p14:creationId xmlns:p14="http://schemas.microsoft.com/office/powerpoint/2010/main" val="21472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376313"/>
            <a:ext cx="11642103" cy="4677168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en-US" sz="2800" b="1" dirty="0"/>
              <a:t>Health Insurance- </a:t>
            </a:r>
          </a:p>
          <a:p>
            <a:pPr marL="0" indent="0" algn="ctr">
              <a:buNone/>
            </a:pPr>
            <a:r>
              <a:rPr lang="en-US" sz="2800" b="1" dirty="0"/>
              <a:t>Catastrophe insurance has a much higher deductible, but can kick in when something really bad happens, such as a surgery or car accident, but doesn’t include dr. appts or medications.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</p:spTree>
    <p:extLst>
      <p:ext uri="{BB962C8B-B14F-4D97-AF65-F5344CB8AC3E}">
        <p14:creationId xmlns:p14="http://schemas.microsoft.com/office/powerpoint/2010/main" val="415493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376313"/>
            <a:ext cx="11642103" cy="46771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2. Identity Theft Insurance</a:t>
            </a:r>
          </a:p>
          <a:p>
            <a:pPr marL="0" indent="0" algn="ctr">
              <a:buNone/>
            </a:pPr>
            <a:r>
              <a:rPr lang="en-US" sz="2800" b="1" dirty="0"/>
              <a:t>Due to frequent online interaction, social media, etc., college students and young adults are highly susceptible to identity theft. </a:t>
            </a:r>
          </a:p>
          <a:p>
            <a:pPr marL="0" indent="0" algn="ctr">
              <a:buNone/>
            </a:pPr>
            <a:r>
              <a:rPr lang="en-US" sz="2800" b="1" dirty="0"/>
              <a:t>If someone steals your identity they can open credit cards in your name, take out loans, etc. This can affect your credit score and your ability to rent an apartment, get a car loan for years to come. </a:t>
            </a:r>
          </a:p>
          <a:p>
            <a:pPr marL="0" indent="0" algn="ctr">
              <a:buNone/>
            </a:pPr>
            <a:r>
              <a:rPr lang="en-US" sz="2800" b="1" dirty="0"/>
              <a:t>It can be very time consuming and expensive to fix this. </a:t>
            </a:r>
          </a:p>
          <a:p>
            <a:pPr marL="0" indent="0" algn="ctr">
              <a:buNone/>
            </a:pPr>
            <a:r>
              <a:rPr lang="en-US" sz="2800" b="1" dirty="0"/>
              <a:t>Identity theft is very affordable at about $10 a month, </a:t>
            </a:r>
          </a:p>
          <a:p>
            <a:pPr marL="0" indent="0" algn="ctr">
              <a:buNone/>
            </a:pPr>
            <a:r>
              <a:rPr lang="en-US" sz="2800" b="1" dirty="0"/>
              <a:t>such as LifeLock.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</p:spTree>
    <p:extLst>
      <p:ext uri="{BB962C8B-B14F-4D97-AF65-F5344CB8AC3E}">
        <p14:creationId xmlns:p14="http://schemas.microsoft.com/office/powerpoint/2010/main" val="112847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2139885"/>
            <a:ext cx="11642103" cy="3913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3. Auto Insurance</a:t>
            </a:r>
          </a:p>
          <a:p>
            <a:pPr marL="0" indent="0" algn="ctr">
              <a:buNone/>
            </a:pPr>
            <a:r>
              <a:rPr lang="en-US" sz="2800" b="1" dirty="0"/>
              <a:t>It is against the law to drive without at least some auto insurance. There are three main types of auto insurance: </a:t>
            </a:r>
          </a:p>
          <a:p>
            <a:pPr marL="0" indent="0" algn="ctr">
              <a:buNone/>
            </a:pPr>
            <a:r>
              <a:rPr lang="en-US" sz="2800" b="1" dirty="0"/>
              <a:t>Comprehensive, Collision, and Liability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</p:spTree>
    <p:extLst>
      <p:ext uri="{BB962C8B-B14F-4D97-AF65-F5344CB8AC3E}">
        <p14:creationId xmlns:p14="http://schemas.microsoft.com/office/powerpoint/2010/main" val="155512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13641"/>
            <a:ext cx="11642103" cy="41398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3. Auto Insurance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b="1" dirty="0"/>
              <a:t>Comprehensive pays for your car if is damaged by theft, vandalism, fire, hail, and damage from an animal (hitting a deer).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b="1" dirty="0"/>
              <a:t>Collision pays for your car if it is damaged by a collision with another vehicle, collision with an object (hitting a fence), or single car accident.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2800" b="1" dirty="0"/>
              <a:t>Liability pays for the other driver’s car and medical injuries if you are at fault. Liability is the least inclusive and therefore cheapest. If you have a cheaper car, liability is probably enough. If you have a newer more expensive car, you may want all three.</a:t>
            </a:r>
          </a:p>
          <a:p>
            <a:pPr marL="514350" indent="-514350" algn="ctr">
              <a:buFont typeface="+mj-lt"/>
              <a:buAutoNum type="arabicPeriod"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</p:spTree>
    <p:extLst>
      <p:ext uri="{BB962C8B-B14F-4D97-AF65-F5344CB8AC3E}">
        <p14:creationId xmlns:p14="http://schemas.microsoft.com/office/powerpoint/2010/main" val="190121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8" y="1913641"/>
            <a:ext cx="11642103" cy="4139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3. Auto Insurance</a:t>
            </a:r>
          </a:p>
          <a:p>
            <a:pPr marL="0" indent="0" algn="ctr">
              <a:buNone/>
            </a:pPr>
            <a:r>
              <a:rPr lang="en-US" sz="2800" b="1" dirty="0"/>
              <a:t>The cost of auto insurance depends on your age, where you live (Austin or Bastrop), what kind of car you have, and your driving history (any accidents or speeding tickets).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39A0D-E448-44BA-8833-80707BA2E115}"/>
              </a:ext>
            </a:extLst>
          </p:cNvPr>
          <p:cNvSpPr txBox="1"/>
          <p:nvPr/>
        </p:nvSpPr>
        <p:spPr>
          <a:xfrm>
            <a:off x="1762812" y="684196"/>
            <a:ext cx="929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Adulting 101</a:t>
            </a:r>
          </a:p>
        </p:txBody>
      </p:sp>
    </p:spTree>
    <p:extLst>
      <p:ext uri="{BB962C8B-B14F-4D97-AF65-F5344CB8AC3E}">
        <p14:creationId xmlns:p14="http://schemas.microsoft.com/office/powerpoint/2010/main" val="18729854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2186</TotalTime>
  <Words>579</Words>
  <Application>Microsoft Office PowerPoint</Application>
  <PresentationFormat>Widescreen</PresentationFormat>
  <Paragraphs>53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</vt:lpstr>
      <vt:lpstr>Gallery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73</cp:revision>
  <dcterms:created xsi:type="dcterms:W3CDTF">2019-01-25T14:35:17Z</dcterms:created>
  <dcterms:modified xsi:type="dcterms:W3CDTF">2021-03-01T14:10:03Z</dcterms:modified>
</cp:coreProperties>
</file>